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Universidad Científica del Sur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PE" sz="4000" b="1" u="sng" dirty="0" smtClean="0"/>
              <a:t>Alta Disponibilidad de Base de Datos</a:t>
            </a:r>
            <a:endParaRPr lang="es-PE" sz="4000" b="1" u="sng" dirty="0"/>
          </a:p>
        </p:txBody>
      </p:sp>
    </p:spTree>
    <p:extLst>
      <p:ext uri="{BB962C8B-B14F-4D97-AF65-F5344CB8AC3E}">
        <p14:creationId xmlns:p14="http://schemas.microsoft.com/office/powerpoint/2010/main" val="31584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3492500" y="495301"/>
            <a:ext cx="5803900" cy="5803900"/>
            <a:chOff x="2882900" y="533401"/>
            <a:chExt cx="5803900" cy="580390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/>
            <a:srcRect l="25625" t="10006" r="26771" b="5323"/>
            <a:stretch/>
          </p:blipFill>
          <p:spPr>
            <a:xfrm>
              <a:off x="2882900" y="533401"/>
              <a:ext cx="5803900" cy="5803900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7746999" y="717550"/>
              <a:ext cx="644525" cy="16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15785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0" t="12316"/>
          <a:stretch/>
        </p:blipFill>
        <p:spPr bwMode="auto">
          <a:xfrm>
            <a:off x="8409904" y="3515932"/>
            <a:ext cx="2177600" cy="263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¿Qué es la Disponibilidad?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La disponibilidad es una de las características de las arquitecturas empresariales que mide el grado con el que los recursos del sistema están disponibles para su uso por el usuario final a lo largo de un tiempo dado. Ésta no sólo se relaciona con la prevención de caídas del sistema (también llamadas tiempos </a:t>
            </a:r>
            <a:r>
              <a:rPr lang="es-PE" i="1" dirty="0"/>
              <a:t>fuera de línea</a:t>
            </a:r>
            <a:r>
              <a:rPr lang="es-PE" dirty="0"/>
              <a:t>, </a:t>
            </a:r>
            <a:r>
              <a:rPr lang="es-PE" i="1" dirty="0" err="1"/>
              <a:t>downtime</a:t>
            </a:r>
            <a:r>
              <a:rPr lang="es-PE" dirty="0"/>
              <a:t> </a:t>
            </a:r>
            <a:r>
              <a:rPr lang="es-PE" i="1" dirty="0" err="1"/>
              <a:t>from</a:t>
            </a:r>
            <a:r>
              <a:rPr lang="es-PE" dirty="0"/>
              <a:t> </a:t>
            </a:r>
            <a:r>
              <a:rPr lang="es-PE" i="1" dirty="0"/>
              <a:t>offline</a:t>
            </a:r>
            <a:r>
              <a:rPr lang="es-PE" dirty="0" smtClean="0"/>
              <a:t>).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408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¿Cómo medimos la Disponibilidad?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6844047" cy="3318936"/>
          </a:xfrm>
        </p:spPr>
        <p:txBody>
          <a:bodyPr>
            <a:normAutofit fontScale="70000" lnSpcReduction="20000"/>
          </a:bodyPr>
          <a:lstStyle/>
          <a:p>
            <a:r>
              <a:rPr lang="es-PE" dirty="0"/>
              <a:t>Disponibilidad = ((A – B)/A) x 100 por ciento)</a:t>
            </a:r>
          </a:p>
          <a:p>
            <a:r>
              <a:rPr lang="es-PE" dirty="0"/>
              <a:t>Donde:</a:t>
            </a:r>
          </a:p>
          <a:p>
            <a:r>
              <a:rPr lang="es-PE" dirty="0"/>
              <a:t>A = Horas comprometidas de disponibilidad: 24 x 365 = 8,760 Horas/año.</a:t>
            </a:r>
          </a:p>
          <a:p>
            <a:r>
              <a:rPr lang="es-PE" dirty="0"/>
              <a:t>B = Número de horas fuera de línea (Horas de “caída del sistema” durante el tiempo de disponibilidad comprometido). Por ejemplo: 15 horas por falla en un disco; 9 horas por mantenimiento preventivo no planeado.</a:t>
            </a:r>
          </a:p>
          <a:p>
            <a:r>
              <a:rPr lang="es-PE" dirty="0"/>
              <a:t>Así entonces:</a:t>
            </a:r>
          </a:p>
          <a:p>
            <a:pPr marL="0" indent="0">
              <a:buNone/>
            </a:pPr>
            <a:r>
              <a:rPr lang="es-PE" dirty="0" smtClean="0"/>
              <a:t>	Disponibilidad </a:t>
            </a:r>
            <a:r>
              <a:rPr lang="es-PE" dirty="0"/>
              <a:t>= ((8,760 – 24)/8,760) x 100 por ciento) = 99.726%</a:t>
            </a:r>
          </a:p>
          <a:p>
            <a:r>
              <a:rPr lang="es-PE" dirty="0"/>
              <a:t>Cuando se realicen negociaciones para definir objetivos de disponibilidad con los usuarios, es necesario hacerlos </a:t>
            </a:r>
            <a:r>
              <a:rPr lang="es-PE" dirty="0" err="1"/>
              <a:t>concientes</a:t>
            </a:r>
            <a:r>
              <a:rPr lang="es-PE" dirty="0"/>
              <a:t> de las implicaciones técnicas y </a:t>
            </a:r>
            <a:r>
              <a:rPr lang="es-PE" dirty="0" smtClean="0"/>
              <a:t>económicas.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414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970793"/>
              </p:ext>
            </p:extLst>
          </p:nvPr>
        </p:nvGraphicFramePr>
        <p:xfrm>
          <a:off x="1133340" y="708340"/>
          <a:ext cx="9672036" cy="53642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9673"/>
                <a:gridCol w="2419673"/>
                <a:gridCol w="2419673"/>
                <a:gridCol w="2413017"/>
              </a:tblGrid>
              <a:tr h="728801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Disponibilidad (%)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Tiempo offline/año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Tiempo offline/mes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Tiempo offline/día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90%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36.5 días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73 hrs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2.4 hrs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95%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18.3 días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36.5 hrs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1.2 hrs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98%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7.3 días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14.6 hrs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28.8 min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99%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3.7 días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7.3 </a:t>
                      </a:r>
                      <a:r>
                        <a:rPr lang="es-PE" sz="1500" dirty="0" err="1">
                          <a:effectLst/>
                        </a:rPr>
                        <a:t>hrs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14.4 min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99.5%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1.8 días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3.66 </a:t>
                      </a:r>
                      <a:r>
                        <a:rPr lang="es-PE" sz="1500" dirty="0" err="1">
                          <a:effectLst/>
                        </a:rPr>
                        <a:t>hrs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7.22 min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99.9%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8.8 hrs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43.8 min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1.46 min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99.95%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4.4 hrs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21.9 min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43.8 s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99.99%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52.6 min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4.4 min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8.6 s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99.999%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5.26 min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26.3 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0.86 s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  <a:tr h="463545"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99.9999%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31.5 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>
                          <a:effectLst/>
                        </a:rPr>
                        <a:t>2.62 s</a:t>
                      </a:r>
                      <a:endParaRPr lang="es-PE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  <a:spcAft>
                          <a:spcPts val="0"/>
                        </a:spcAft>
                      </a:pPr>
                      <a:r>
                        <a:rPr lang="es-PE" sz="1500" dirty="0">
                          <a:effectLst/>
                        </a:rPr>
                        <a:t>0.08 s</a:t>
                      </a:r>
                      <a:endParaRPr lang="es-PE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45" marR="69345" marT="69345" marB="6934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55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b="1" u="sng" dirty="0" smtClean="0"/>
              <a:t>Alta Disponibilidad de Base de Datos Oracle</a:t>
            </a:r>
            <a:endParaRPr lang="es-PE" b="1" u="sng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Para Oracle tenemos 2 opciones:</a:t>
            </a:r>
          </a:p>
          <a:p>
            <a:pPr marL="0" indent="0" algn="ctr">
              <a:buNone/>
            </a:pPr>
            <a:r>
              <a:rPr lang="es-PE" dirty="0" smtClean="0"/>
              <a:t>1.- DB </a:t>
            </a:r>
            <a:r>
              <a:rPr lang="es-PE" dirty="0" err="1" smtClean="0"/>
              <a:t>Visit</a:t>
            </a:r>
            <a:endParaRPr lang="es-PE" dirty="0" smtClean="0"/>
          </a:p>
          <a:p>
            <a:pPr marL="0" indent="0" algn="ctr">
              <a:buNone/>
            </a:pPr>
            <a:r>
              <a:rPr lang="es-PE" dirty="0" smtClean="0"/>
              <a:t>2.- Oracle </a:t>
            </a:r>
            <a:r>
              <a:rPr lang="es-PE" dirty="0" err="1" smtClean="0"/>
              <a:t>Database</a:t>
            </a:r>
            <a:r>
              <a:rPr lang="es-PE" dirty="0" smtClean="0"/>
              <a:t> High </a:t>
            </a:r>
            <a:r>
              <a:rPr lang="es-PE" dirty="0" err="1" smtClean="0"/>
              <a:t>Availability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876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6613" y="441220"/>
            <a:ext cx="9601196" cy="1303867"/>
          </a:xfrm>
        </p:spPr>
        <p:txBody>
          <a:bodyPr>
            <a:normAutofit/>
          </a:bodyPr>
          <a:lstStyle/>
          <a:p>
            <a:r>
              <a:rPr lang="es-PE" dirty="0" smtClean="0"/>
              <a:t>DB </a:t>
            </a:r>
            <a:r>
              <a:rPr lang="es-PE" dirty="0" err="1" smtClean="0"/>
              <a:t>Visit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3277" y="1532586"/>
            <a:ext cx="6200103" cy="3802369"/>
          </a:xfrm>
        </p:spPr>
        <p:txBody>
          <a:bodyPr>
            <a:normAutofit fontScale="47500" lnSpcReduction="20000"/>
          </a:bodyPr>
          <a:lstStyle/>
          <a:p>
            <a:r>
              <a:rPr lang="es-MX" sz="3200" dirty="0"/>
              <a:t>Solución de replicación de bases de datos Oracle en tiempo real para tomar decisiones comerciales en tiempo real, migrando y consolidando Oracle a Oracle, </a:t>
            </a:r>
            <a:r>
              <a:rPr lang="es-MX" sz="3200" dirty="0" err="1"/>
              <a:t>MySQL</a:t>
            </a:r>
            <a:r>
              <a:rPr lang="es-MX" sz="3200" dirty="0"/>
              <a:t>®, Microsoft® SQL Server, Kafka, Google Cloud SQL, </a:t>
            </a:r>
            <a:r>
              <a:rPr lang="es-MX" sz="3200" dirty="0" err="1"/>
              <a:t>Tibero</a:t>
            </a:r>
            <a:r>
              <a:rPr lang="es-MX" sz="3200" dirty="0"/>
              <a:t>, </a:t>
            </a:r>
            <a:r>
              <a:rPr lang="es-MX" sz="3200" dirty="0" err="1"/>
              <a:t>PostgreSQL</a:t>
            </a:r>
            <a:r>
              <a:rPr lang="es-MX" sz="3200" dirty="0"/>
              <a:t>.</a:t>
            </a:r>
          </a:p>
          <a:p>
            <a:pPr marL="0" indent="0">
              <a:buNone/>
            </a:pPr>
            <a:r>
              <a:rPr lang="es-MX" sz="3200" dirty="0"/>
              <a:t>Por qué </a:t>
            </a:r>
            <a:r>
              <a:rPr lang="es-MX" sz="3200" dirty="0" err="1"/>
              <a:t>Dbvisit</a:t>
            </a:r>
            <a:r>
              <a:rPr lang="es-MX" sz="3200" dirty="0"/>
              <a:t> </a:t>
            </a:r>
            <a:r>
              <a:rPr lang="es-MX" sz="3200" dirty="0" err="1"/>
              <a:t>Replicate</a:t>
            </a:r>
            <a:r>
              <a:rPr lang="es-MX" sz="3200" dirty="0"/>
              <a:t>:</a:t>
            </a:r>
          </a:p>
          <a:p>
            <a:r>
              <a:rPr lang="es-MX" sz="3200" b="1" dirty="0"/>
              <a:t>Instalación:</a:t>
            </a:r>
            <a:r>
              <a:rPr lang="es-MX" sz="3200" dirty="0"/>
              <a:t>  configuración intuitiva guiada por el asistente para una fácil implementación y ahorrar tiempo</a:t>
            </a:r>
          </a:p>
          <a:p>
            <a:r>
              <a:rPr lang="es-MX" sz="3200" b="1" dirty="0"/>
              <a:t>Configuraciones:</a:t>
            </a:r>
            <a:r>
              <a:rPr lang="es-MX" sz="3200" dirty="0"/>
              <a:t>  Soporte completo para RAC, ASM y OMF; entornos híbridos, en las instalaciones, en la nube</a:t>
            </a:r>
          </a:p>
          <a:p>
            <a:r>
              <a:rPr lang="es-MX" sz="3200" b="1" dirty="0"/>
              <a:t>Tecnología:</a:t>
            </a:r>
            <a:r>
              <a:rPr lang="es-MX" sz="3200" dirty="0"/>
              <a:t>  extracción de registros internos de redo, detección de conflictos y manejadores de resolución</a:t>
            </a:r>
          </a:p>
          <a:p>
            <a:r>
              <a:rPr lang="es-MX" sz="3200" b="1" dirty="0"/>
              <a:t>Asequible:</a:t>
            </a:r>
            <a:r>
              <a:rPr lang="es-MX" sz="3200" dirty="0"/>
              <a:t>  tres ediciones para elegir para satisfacer sus necesidades y su presupuesto</a:t>
            </a:r>
          </a:p>
          <a:p>
            <a:r>
              <a:rPr lang="es-MX" sz="3200" b="1" dirty="0"/>
              <a:t>Flexible:</a:t>
            </a:r>
            <a:r>
              <a:rPr lang="es-MX" sz="3200" dirty="0"/>
              <a:t>  licencia perpetua o precio de uso mensual</a:t>
            </a:r>
          </a:p>
          <a:p>
            <a:r>
              <a:rPr lang="es-MX" sz="3200" b="1" dirty="0"/>
              <a:t>Soporte: soporte</a:t>
            </a:r>
            <a:r>
              <a:rPr lang="es-MX" sz="3200" dirty="0"/>
              <a:t>  altamente respetuoso, eficaz y cuidadoso del producto</a:t>
            </a:r>
          </a:p>
          <a:p>
            <a:endParaRPr lang="es-PE" dirty="0"/>
          </a:p>
        </p:txBody>
      </p:sp>
      <p:pic>
        <p:nvPicPr>
          <p:cNvPr id="3074" name="Picture 2" descr="Resultado de imagen para dbvis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80" y="930377"/>
            <a:ext cx="3788531" cy="190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ora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3028735"/>
            <a:ext cx="4406900" cy="303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bvisit Replicate Introdu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424" y="868363"/>
            <a:ext cx="10201276" cy="4465637"/>
          </a:xfrm>
        </p:spPr>
      </p:pic>
    </p:spTree>
    <p:extLst>
      <p:ext uri="{BB962C8B-B14F-4D97-AF65-F5344CB8AC3E}">
        <p14:creationId xmlns:p14="http://schemas.microsoft.com/office/powerpoint/2010/main" val="171585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664632"/>
            <a:ext cx="9601196" cy="1303867"/>
          </a:xfrm>
        </p:spPr>
        <p:txBody>
          <a:bodyPr>
            <a:normAutofit/>
          </a:bodyPr>
          <a:lstStyle/>
          <a:p>
            <a:r>
              <a:rPr lang="es-PE" dirty="0"/>
              <a:t>Oracle </a:t>
            </a:r>
            <a:r>
              <a:rPr lang="es-PE" dirty="0" err="1"/>
              <a:t>Database</a:t>
            </a:r>
            <a:r>
              <a:rPr lang="es-PE" dirty="0"/>
              <a:t> High </a:t>
            </a:r>
            <a:r>
              <a:rPr lang="es-PE" dirty="0" err="1" smtClean="0"/>
              <a:t>Availability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1201" y="1625600"/>
            <a:ext cx="4965699" cy="4275668"/>
          </a:xfrm>
        </p:spPr>
        <p:txBody>
          <a:bodyPr>
            <a:normAutofit fontScale="32500" lnSpcReduction="20000"/>
          </a:bodyPr>
          <a:lstStyle/>
          <a:p>
            <a:r>
              <a:rPr lang="es-MX" sz="4200" dirty="0"/>
              <a:t>Las capacidades sofisticadas, integradas y de alta disponibilidad (HA) ayudan a reducir el tiempo de inactividad y a eliminar los compromisos tradicionales entre rendimiento, disponibilidad y costo</a:t>
            </a:r>
            <a:r>
              <a:rPr lang="es-MX" sz="4200" dirty="0" smtClean="0"/>
              <a:t>.</a:t>
            </a:r>
          </a:p>
          <a:p>
            <a:r>
              <a:rPr lang="es-MX" sz="4200" dirty="0"/>
              <a:t>Oracle </a:t>
            </a:r>
            <a:r>
              <a:rPr lang="es-MX" sz="4200" dirty="0" err="1"/>
              <a:t>Database</a:t>
            </a:r>
            <a:r>
              <a:rPr lang="es-MX" sz="4200" dirty="0"/>
              <a:t> 12 </a:t>
            </a:r>
            <a:r>
              <a:rPr lang="es-MX" sz="4200" i="1" dirty="0"/>
              <a:t>c</a:t>
            </a:r>
            <a:r>
              <a:rPr lang="es-MX" sz="4200" dirty="0"/>
              <a:t> proporciona características de HA como parte de la arquitectura de máxima disponibilidad de Oracle</a:t>
            </a:r>
          </a:p>
          <a:p>
            <a:r>
              <a:rPr lang="es-MX" sz="4200" dirty="0"/>
              <a:t>Ofrece orientación sobre la implementación de mejores prácticas para bases de datos de HA</a:t>
            </a:r>
          </a:p>
          <a:p>
            <a:r>
              <a:rPr lang="es-MX" sz="4200" dirty="0"/>
              <a:t>Mejora Oracle Real </a:t>
            </a:r>
            <a:r>
              <a:rPr lang="es-MX" sz="4200" dirty="0" err="1"/>
              <a:t>Application</a:t>
            </a:r>
            <a:r>
              <a:rPr lang="es-MX" sz="4200" dirty="0"/>
              <a:t> </a:t>
            </a:r>
            <a:r>
              <a:rPr lang="es-MX" sz="4200" dirty="0" err="1"/>
              <a:t>Clusters</a:t>
            </a:r>
            <a:r>
              <a:rPr lang="es-MX" sz="4200" dirty="0"/>
              <a:t> y Oracle Active Data </a:t>
            </a:r>
            <a:r>
              <a:rPr lang="es-MX" sz="4200" dirty="0" err="1"/>
              <a:t>Guard</a:t>
            </a:r>
            <a:endParaRPr lang="es-MX" sz="4200" dirty="0"/>
          </a:p>
          <a:p>
            <a:r>
              <a:rPr lang="es-MX" sz="4200" dirty="0"/>
              <a:t>Ofrece nuevas tecnologías que mejoran aún más las ofertas de Oracle HA</a:t>
            </a:r>
          </a:p>
          <a:p>
            <a:r>
              <a:rPr lang="es-MX" sz="4200" dirty="0"/>
              <a:t>Lograr la recuperación ante desastres sin pérdida de datos</a:t>
            </a:r>
          </a:p>
          <a:p>
            <a:r>
              <a:rPr lang="es-MX" sz="4200" dirty="0"/>
              <a:t>Aumente la productividad reduciendo drásticamente el tiempo de inactividad</a:t>
            </a:r>
          </a:p>
          <a:p>
            <a:r>
              <a:rPr lang="es-MX" sz="4200" dirty="0"/>
              <a:t>Eliminar los compromisos tradicionales</a:t>
            </a:r>
          </a:p>
          <a:p>
            <a:r>
              <a:rPr lang="es-MX" sz="4200" dirty="0"/>
              <a:t>Mejore el acceso confiable a sus nubes de datos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098" name="Picture 2" descr="Resultado de imagen para Oracle Database High Availa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2654300"/>
            <a:ext cx="51244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8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gh Availability with Advanced Monitoring and Resolu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224" y="728663"/>
            <a:ext cx="10569576" cy="4986337"/>
          </a:xfrm>
        </p:spPr>
      </p:pic>
    </p:spTree>
    <p:extLst>
      <p:ext uri="{BB962C8B-B14F-4D97-AF65-F5344CB8AC3E}">
        <p14:creationId xmlns:p14="http://schemas.microsoft.com/office/powerpoint/2010/main" val="250193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</TotalTime>
  <Words>296</Words>
  <Application>Microsoft Office PowerPoint</Application>
  <PresentationFormat>Panorámica</PresentationFormat>
  <Paragraphs>79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Garamond</vt:lpstr>
      <vt:lpstr>Times New Roman</vt:lpstr>
      <vt:lpstr>Orgánico</vt:lpstr>
      <vt:lpstr>Universidad Científica del Sur</vt:lpstr>
      <vt:lpstr>¿Qué es la Disponibilidad?</vt:lpstr>
      <vt:lpstr>¿Cómo medimos la Disponibilidad?</vt:lpstr>
      <vt:lpstr>Presentación de PowerPoint</vt:lpstr>
      <vt:lpstr>Alta Disponibilidad de Base de Datos Oracle</vt:lpstr>
      <vt:lpstr>DB Visit</vt:lpstr>
      <vt:lpstr>Presentación de PowerPoint</vt:lpstr>
      <vt:lpstr>Oracle Database High Availability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Científica del Sur</dc:title>
  <dc:creator>CCASTILLO</dc:creator>
  <cp:lastModifiedBy>CCASTILLO</cp:lastModifiedBy>
  <cp:revision>6</cp:revision>
  <dcterms:created xsi:type="dcterms:W3CDTF">2017-12-19T21:34:04Z</dcterms:created>
  <dcterms:modified xsi:type="dcterms:W3CDTF">2017-12-19T22:25:50Z</dcterms:modified>
</cp:coreProperties>
</file>